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7" r:id="rId3"/>
    <p:sldId id="282" r:id="rId4"/>
    <p:sldId id="283" r:id="rId5"/>
    <p:sldId id="300" r:id="rId6"/>
    <p:sldId id="284" r:id="rId7"/>
    <p:sldId id="285" r:id="rId8"/>
    <p:sldId id="294" r:id="rId9"/>
    <p:sldId id="297" r:id="rId10"/>
    <p:sldId id="298" r:id="rId11"/>
    <p:sldId id="296" r:id="rId12"/>
    <p:sldId id="288" r:id="rId13"/>
    <p:sldId id="289" r:id="rId14"/>
    <p:sldId id="291" r:id="rId15"/>
    <p:sldId id="293" r:id="rId16"/>
    <p:sldId id="28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537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3099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6227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5961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467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7894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324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099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7078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0290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1352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7123D9E-F5EE-4C31-AD62-8CD3372C6F73}" type="datetimeFigureOut">
              <a:rPr lang="zh-TW" altLang="en-US" smtClean="0"/>
              <a:t>2021/1/4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0D26250-B61B-4818-8AA1-815FA82BB500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8423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eeyababy.blogspot.com/2010/04/opencv-face-detection.htmlhttp:/seeyababy.blogspot.com/2010/04/opencv-face-detection.html" TargetMode="External"/><Relationship Id="rId2" Type="http://schemas.openxmlformats.org/officeDocument/2006/relationships/hyperlink" Target="https://zihuaweng.github.io/2018/06/26/haar-classifier/https:/zihuaweng.github.io/2018/06/26/haar-classifier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ase.ntu.edu.tw/blog/?p=26340https://case.ntu.edu.tw/blog/?p=2634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9757F1-4683-4EC0-AB6E-2371C816EA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0623" y="197963"/>
            <a:ext cx="10674284" cy="3523268"/>
          </a:xfrm>
        </p:spPr>
        <p:txBody>
          <a:bodyPr>
            <a:normAutofit/>
          </a:bodyPr>
          <a:lstStyle/>
          <a:p>
            <a:r>
              <a:rPr lang="zh-TW" altLang="en-US" dirty="0"/>
              <a:t>智慧整合感控系統概論</a:t>
            </a:r>
            <a:br>
              <a:rPr lang="en-US" altLang="zh-TW" dirty="0"/>
            </a:br>
            <a:r>
              <a:rPr lang="zh-TW" altLang="en-US" dirty="0"/>
              <a:t>期末專題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7509D03-353F-4EFC-86CE-1B3B1AE2F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037" y="4628561"/>
            <a:ext cx="9144000" cy="2128102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專題名稱：人臉辨識系統</a:t>
            </a:r>
            <a:endParaRPr lang="en-US" altLang="zh-TW" sz="3200" dirty="0"/>
          </a:p>
          <a:p>
            <a:r>
              <a:rPr lang="en-US" altLang="zh-TW" sz="3200" dirty="0"/>
              <a:t>M10812907 </a:t>
            </a:r>
            <a:r>
              <a:rPr lang="zh-TW" altLang="en-US" sz="3200" dirty="0"/>
              <a:t>自控所在職專班碩二 施至舜</a:t>
            </a:r>
          </a:p>
        </p:txBody>
      </p:sp>
    </p:spTree>
    <p:extLst>
      <p:ext uri="{BB962C8B-B14F-4D97-AF65-F5344CB8AC3E}">
        <p14:creationId xmlns:p14="http://schemas.microsoft.com/office/powerpoint/2010/main" val="4255894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06864FB3-357C-4F9F-8AC4-CB7449A5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9" y="21681"/>
            <a:ext cx="8795994" cy="1450757"/>
          </a:xfrm>
        </p:spPr>
        <p:txBody>
          <a:bodyPr/>
          <a:lstStyle/>
          <a:p>
            <a:r>
              <a:rPr lang="zh-TW" altLang="en-US" dirty="0"/>
              <a:t>功能展示</a:t>
            </a:r>
            <a:r>
              <a:rPr lang="en-US" altLang="zh-TW" dirty="0"/>
              <a:t> final 1 : Train the model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86414B6-3EC5-40FE-B470-9AA0F9CF55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15" t="15670" r="11624" b="39519"/>
          <a:stretch/>
        </p:blipFill>
        <p:spPr>
          <a:xfrm>
            <a:off x="230563" y="1675614"/>
            <a:ext cx="6434012" cy="457435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551FF5D-769A-4561-B088-F46526F28C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57" t="17320" r="23685" b="39656"/>
          <a:stretch/>
        </p:blipFill>
        <p:spPr>
          <a:xfrm>
            <a:off x="6768444" y="1772240"/>
            <a:ext cx="5192993" cy="44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730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06864FB3-357C-4F9F-8AC4-CB7449A5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9" y="21681"/>
            <a:ext cx="10756769" cy="1450757"/>
          </a:xfrm>
        </p:spPr>
        <p:txBody>
          <a:bodyPr/>
          <a:lstStyle/>
          <a:p>
            <a:r>
              <a:rPr lang="zh-TW" altLang="en-US" dirty="0"/>
              <a:t>功能展示</a:t>
            </a:r>
            <a:r>
              <a:rPr lang="en-US" altLang="zh-TW" dirty="0"/>
              <a:t> final 0 : Run Face Recognition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2E87C15-56A0-4211-84D8-3D174D320E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" t="2337" r="12629" b="40893"/>
          <a:stretch/>
        </p:blipFill>
        <p:spPr>
          <a:xfrm>
            <a:off x="989029" y="1875934"/>
            <a:ext cx="10206087" cy="418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993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53EABF-1D63-447F-BEE4-93522C66F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75311"/>
            <a:ext cx="10058400" cy="1450757"/>
          </a:xfrm>
        </p:spPr>
        <p:txBody>
          <a:bodyPr/>
          <a:lstStyle/>
          <a:p>
            <a:r>
              <a:rPr lang="zh-TW" altLang="en-US" dirty="0"/>
              <a:t>功能展示</a:t>
            </a:r>
            <a:r>
              <a:rPr lang="en-US" altLang="zh-TW" dirty="0"/>
              <a:t>-CNN</a:t>
            </a:r>
            <a:r>
              <a:rPr lang="zh-TW" altLang="en-US" dirty="0"/>
              <a:t>模型訓練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C7CC735-0A7E-488A-BA89-0F0099B67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9178" y="1758776"/>
            <a:ext cx="2460976" cy="1845731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88BD2F7-4B02-4D80-9878-4A9A86B01B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10311" y="1750107"/>
            <a:ext cx="2470886" cy="185316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ACE5352-6FD7-4567-A208-045AAA4ADE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70116" y="1750107"/>
            <a:ext cx="2470886" cy="185316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FA5D59B-3CC8-4E02-906E-4345032959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931159" y="1758777"/>
            <a:ext cx="2460976" cy="1845732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1505A949-6433-4C58-8438-70DD4F2146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9178" y="4301904"/>
            <a:ext cx="2460975" cy="1845732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73972449-E43D-40FF-88F9-AE0E1AF265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11549" y="4301906"/>
            <a:ext cx="2460976" cy="1845731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CF0F535D-52EE-4E27-BAED-F484A263DF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70115" y="4303143"/>
            <a:ext cx="2470889" cy="1853167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6215F9E3-27C8-4C99-B02D-0296ADBBCCAA}"/>
              </a:ext>
            </a:extLst>
          </p:cNvPr>
          <p:cNvSpPr txBox="1"/>
          <p:nvPr/>
        </p:nvSpPr>
        <p:spPr>
          <a:xfrm>
            <a:off x="7722123" y="4270663"/>
            <a:ext cx="38351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將照片分成</a:t>
            </a:r>
            <a:r>
              <a:rPr lang="en-US" altLang="zh-TW" sz="2800" dirty="0"/>
              <a:t>8</a:t>
            </a:r>
            <a:r>
              <a:rPr lang="zh-TW" altLang="en-US" sz="2800" dirty="0"/>
              <a:t>個資料夾</a:t>
            </a:r>
            <a:endParaRPr lang="en-US" altLang="zh-TW" sz="2800" dirty="0"/>
          </a:p>
          <a:p>
            <a:r>
              <a:rPr lang="en-US" altLang="zh-TW" sz="2800" dirty="0"/>
              <a:t>(7</a:t>
            </a:r>
            <a:r>
              <a:rPr lang="zh-TW" altLang="en-US" sz="2800" dirty="0"/>
              <a:t>個正確目標和陌生人</a:t>
            </a:r>
            <a:r>
              <a:rPr lang="en-US" altLang="zh-TW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16819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53EABF-1D63-447F-BEE4-93522C66F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功能展示</a:t>
            </a:r>
            <a:r>
              <a:rPr lang="en-US" altLang="zh-TW" dirty="0"/>
              <a:t> -CNN</a:t>
            </a:r>
            <a:r>
              <a:rPr lang="zh-TW" altLang="en-US" dirty="0"/>
              <a:t>模型訓練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E364374-BA2B-4F35-92D5-B3EDA64CA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608" y="2039332"/>
            <a:ext cx="2124075" cy="25908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76627B9-DA7E-4D04-8834-994F06730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876" y="2039332"/>
            <a:ext cx="6031275" cy="3055021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9929ED8-B266-48DA-A004-937D15FF76AC}"/>
              </a:ext>
            </a:extLst>
          </p:cNvPr>
          <p:cNvSpPr txBox="1"/>
          <p:nvPr/>
        </p:nvSpPr>
        <p:spPr>
          <a:xfrm>
            <a:off x="9032449" y="2039332"/>
            <a:ext cx="383513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陌生人為</a:t>
            </a:r>
            <a:endParaRPr lang="en-US" altLang="zh-TW" sz="2800" dirty="0"/>
          </a:p>
          <a:p>
            <a:r>
              <a:rPr lang="en-US" altLang="zh-TW" sz="2800" dirty="0"/>
              <a:t>LFW Face Database</a:t>
            </a:r>
          </a:p>
          <a:p>
            <a:r>
              <a:rPr lang="zh-TW" altLang="en-US" sz="2800" dirty="0"/>
              <a:t>設定為</a:t>
            </a:r>
            <a:r>
              <a:rPr lang="en-US" altLang="zh-TW" sz="2800" dirty="0"/>
              <a:t>8</a:t>
            </a:r>
            <a:r>
              <a:rPr lang="zh-TW" altLang="en-US" sz="2800" dirty="0"/>
              <a:t>種分類</a:t>
            </a:r>
            <a:endParaRPr lang="en-US" altLang="zh-TW" sz="2800" dirty="0"/>
          </a:p>
          <a:p>
            <a:r>
              <a:rPr lang="zh-TW" altLang="en-US" sz="2800" dirty="0"/>
              <a:t>再進行</a:t>
            </a:r>
            <a:r>
              <a:rPr lang="en-US" altLang="zh-TW" sz="2800" dirty="0"/>
              <a:t>CNN</a:t>
            </a:r>
            <a:r>
              <a:rPr lang="zh-TW" altLang="en-US" sz="2800" dirty="0"/>
              <a:t>訓練</a:t>
            </a:r>
            <a:endParaRPr lang="en-US" altLang="zh-TW" sz="2800" dirty="0"/>
          </a:p>
          <a:p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532619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3596D80-33DB-430C-8876-45B98B09E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676" y="2166469"/>
            <a:ext cx="5283836" cy="382199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4572EAE-4738-4120-B3F4-238E880BB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362" y="2166469"/>
            <a:ext cx="5217256" cy="3817657"/>
          </a:xfrm>
          <a:prstGeom prst="rect">
            <a:avLst/>
          </a:prstGeom>
        </p:spPr>
      </p:pic>
      <p:sp>
        <p:nvSpPr>
          <p:cNvPr id="21" name="標題 1">
            <a:extLst>
              <a:ext uri="{FF2B5EF4-FFF2-40B4-BE49-F238E27FC236}">
                <a16:creationId xmlns:a16="http://schemas.microsoft.com/office/drawing/2014/main" id="{8B90E869-1C44-4D25-80AB-C47A3CC39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dirty="0"/>
              <a:t>功能展示</a:t>
            </a:r>
            <a:r>
              <a:rPr lang="en-US" altLang="zh-TW" dirty="0"/>
              <a:t> -</a:t>
            </a:r>
            <a:r>
              <a:rPr lang="zh-TW" altLang="en-US" dirty="0"/>
              <a:t>執行結果</a:t>
            </a:r>
          </a:p>
        </p:txBody>
      </p:sp>
    </p:spTree>
    <p:extLst>
      <p:ext uri="{BB962C8B-B14F-4D97-AF65-F5344CB8AC3E}">
        <p14:creationId xmlns:p14="http://schemas.microsoft.com/office/powerpoint/2010/main" val="861878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8275A525-6930-498F-85C3-6B298E6D1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351" y="1992846"/>
            <a:ext cx="4340305" cy="4061605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4D40DD0-3DD4-45D7-84FF-914625E0F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670" y="1992845"/>
            <a:ext cx="4507034" cy="4061605"/>
          </a:xfrm>
          <a:prstGeom prst="rect">
            <a:avLst/>
          </a:prstGeom>
        </p:spPr>
      </p:pic>
      <p:sp>
        <p:nvSpPr>
          <p:cNvPr id="21" name="標題 1">
            <a:extLst>
              <a:ext uri="{FF2B5EF4-FFF2-40B4-BE49-F238E27FC236}">
                <a16:creationId xmlns:a16="http://schemas.microsoft.com/office/drawing/2014/main" id="{8B90E869-1C44-4D25-80AB-C47A3CC39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dirty="0"/>
              <a:t>功能展示</a:t>
            </a:r>
            <a:r>
              <a:rPr lang="en-US" altLang="zh-TW" dirty="0"/>
              <a:t> -</a:t>
            </a:r>
            <a:r>
              <a:rPr lang="zh-TW" altLang="en-US" dirty="0"/>
              <a:t>執行結果</a:t>
            </a:r>
          </a:p>
        </p:txBody>
      </p:sp>
    </p:spTree>
    <p:extLst>
      <p:ext uri="{BB962C8B-B14F-4D97-AF65-F5344CB8AC3E}">
        <p14:creationId xmlns:p14="http://schemas.microsoft.com/office/powerpoint/2010/main" val="3543778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879C24-4D77-4141-8888-A99F23514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8" y="280280"/>
            <a:ext cx="10515600" cy="1325563"/>
          </a:xfrm>
        </p:spPr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CA4A2A-24A4-400D-9640-202DCCA48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028" y="1916928"/>
            <a:ext cx="10515600" cy="4399031"/>
          </a:xfrm>
        </p:spPr>
        <p:txBody>
          <a:bodyPr>
            <a:normAutofit/>
          </a:bodyPr>
          <a:lstStyle/>
          <a:p>
            <a:r>
              <a:rPr lang="en-US" altLang="zh-TW" sz="3200" dirty="0" err="1"/>
              <a:t>Haar</a:t>
            </a:r>
            <a:r>
              <a:rPr lang="en-US" altLang="zh-TW" sz="3200" dirty="0"/>
              <a:t>-Like</a:t>
            </a:r>
            <a:r>
              <a:rPr lang="zh-TW" altLang="en-US" sz="3200" dirty="0"/>
              <a:t>人臉偵測</a:t>
            </a:r>
            <a:endParaRPr lang="en-US" altLang="zh-TW" sz="3200" dirty="0"/>
          </a:p>
          <a:p>
            <a:pPr lvl="1"/>
            <a:r>
              <a:rPr lang="en-US" altLang="zh-TW" sz="2800" dirty="0">
                <a:hlinkClick r:id="rId2"/>
              </a:rPr>
              <a:t>https://zihuaweng.github.io/2018/06/26/haar-classifier/https://zihuaweng.github.io/2018/06/26/haar-classifier/</a:t>
            </a:r>
            <a:endParaRPr lang="en-US" altLang="zh-TW" sz="2800" dirty="0"/>
          </a:p>
          <a:p>
            <a:pPr lvl="1"/>
            <a:r>
              <a:rPr lang="en-US" altLang="zh-TW" sz="2800" dirty="0">
                <a:hlinkClick r:id="rId3"/>
              </a:rPr>
              <a:t>http://seeyababy.blogspot.com/2010/04/opencv-face-detection.htmlhttp://seeyababy.blogspot.com/2010/04/opencv-face-detection.html</a:t>
            </a:r>
            <a:endParaRPr lang="en-US" altLang="zh-TW" sz="2800" dirty="0"/>
          </a:p>
          <a:p>
            <a:r>
              <a:rPr lang="zh-TW" altLang="en-US" sz="3200" dirty="0"/>
              <a:t>類神經網路</a:t>
            </a:r>
            <a:endParaRPr lang="en-US" altLang="zh-TW" sz="3200" dirty="0"/>
          </a:p>
          <a:p>
            <a:pPr lvl="1"/>
            <a:r>
              <a:rPr lang="en-US" altLang="zh-TW" sz="2800" dirty="0">
                <a:hlinkClick r:id="rId4"/>
              </a:rPr>
              <a:t>https://case.ntu.edu.tw/blog/?p=26340https://case.ntu.edu.tw/blog/?p=26340</a:t>
            </a:r>
            <a:endParaRPr lang="en-US" altLang="zh-TW" sz="28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86034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3020FF-7526-4334-A1AF-D965671BB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465573-D73E-4263-B667-B7A8F4DF9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309" y="2061295"/>
            <a:ext cx="7447961" cy="4351338"/>
          </a:xfr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altLang="zh-TW" sz="3600" dirty="0"/>
              <a:t>ASUS PC (i7-6500</a:t>
            </a:r>
            <a:r>
              <a:rPr lang="zh-TW" altLang="en-US" sz="3600" dirty="0"/>
              <a:t> </a:t>
            </a:r>
            <a:r>
              <a:rPr lang="en-US" altLang="zh-TW" sz="3600" dirty="0"/>
              <a:t>CPU</a:t>
            </a:r>
            <a:r>
              <a:rPr lang="zh-TW" altLang="en-US" sz="3600" dirty="0"/>
              <a:t>、</a:t>
            </a:r>
            <a:r>
              <a:rPr lang="en-US" altLang="zh-TW" sz="3600" dirty="0"/>
              <a:t>8G RAM</a:t>
            </a:r>
            <a:r>
              <a:rPr lang="zh-TW" altLang="en-US" sz="3600" dirty="0"/>
              <a:t>、</a:t>
            </a:r>
            <a:r>
              <a:rPr lang="en-US" altLang="zh-TW" sz="3600" dirty="0"/>
              <a:t>Ubuntu16.04</a:t>
            </a:r>
            <a:r>
              <a:rPr lang="zh-TW" altLang="en-US" sz="3600" dirty="0"/>
              <a:t>、</a:t>
            </a:r>
            <a:r>
              <a:rPr lang="en-US" altLang="zh-TW" sz="3600" dirty="0"/>
              <a:t>Python2.7)</a:t>
            </a:r>
          </a:p>
          <a:p>
            <a:pPr marL="742950" indent="-742950">
              <a:buFont typeface="+mj-lt"/>
              <a:buAutoNum type="arabicPeriod"/>
            </a:pPr>
            <a:r>
              <a:rPr lang="en-US" altLang="zh-TW" sz="3600" dirty="0"/>
              <a:t>OpenCV 3.3.1</a:t>
            </a:r>
            <a:r>
              <a:rPr lang="zh-TW" altLang="en-US" sz="3600" dirty="0"/>
              <a:t>、</a:t>
            </a:r>
            <a:r>
              <a:rPr lang="en-US" altLang="zh-TW" sz="3600" dirty="0" err="1"/>
              <a:t>Tensorflow</a:t>
            </a:r>
            <a:r>
              <a:rPr lang="en-US" altLang="zh-TW" sz="3600" dirty="0"/>
              <a:t> 1.15.0</a:t>
            </a:r>
            <a:r>
              <a:rPr lang="zh-TW" altLang="en-US" sz="3600" dirty="0"/>
              <a:t>、</a:t>
            </a:r>
            <a:r>
              <a:rPr lang="en-US" altLang="zh-TW" sz="3600" dirty="0" err="1"/>
              <a:t>Keras</a:t>
            </a:r>
            <a:r>
              <a:rPr lang="en-US" altLang="zh-TW" sz="3600" dirty="0"/>
              <a:t> 2.2.4</a:t>
            </a:r>
            <a:r>
              <a:rPr lang="zh-TW" altLang="en-US" sz="3600" dirty="0"/>
              <a:t>、</a:t>
            </a:r>
            <a:r>
              <a:rPr lang="en-US" altLang="zh-TW" sz="3600" dirty="0" err="1"/>
              <a:t>Sklearn</a:t>
            </a:r>
            <a:r>
              <a:rPr lang="en-US" altLang="zh-TW" sz="3600" dirty="0"/>
              <a:t> 0.20.4</a:t>
            </a:r>
          </a:p>
          <a:p>
            <a:pPr marL="742950" indent="-742950">
              <a:buFont typeface="+mj-lt"/>
              <a:buAutoNum type="arabicPeriod"/>
            </a:pPr>
            <a:endParaRPr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1635183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EE702D-8F7C-48EE-AB54-945E02186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9" y="21681"/>
            <a:ext cx="7457387" cy="1450757"/>
          </a:xfrm>
        </p:spPr>
        <p:txBody>
          <a:bodyPr/>
          <a:lstStyle/>
          <a:p>
            <a:r>
              <a:rPr lang="zh-TW" altLang="en-US" dirty="0"/>
              <a:t>人臉偵測</a:t>
            </a:r>
            <a:r>
              <a:rPr lang="en-US" altLang="zh-TW" dirty="0"/>
              <a:t>- Viola-Jones</a:t>
            </a:r>
            <a:r>
              <a:rPr lang="zh-TW" altLang="en-US" dirty="0"/>
              <a:t>演算法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8AEF87-BACA-40BD-9B0E-B8D6CAA90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029" y="2043259"/>
            <a:ext cx="8154971" cy="1385741"/>
          </a:xfrm>
        </p:spPr>
        <p:txBody>
          <a:bodyPr>
            <a:normAutofit fontScale="92500"/>
          </a:bodyPr>
          <a:lstStyle/>
          <a:p>
            <a:r>
              <a:rPr lang="en-US" altLang="zh-TW" sz="2800" dirty="0"/>
              <a:t>Viola-Jones Object Detection Framework</a:t>
            </a:r>
            <a:r>
              <a:rPr lang="zh-TW" altLang="en-US" sz="2800" dirty="0"/>
              <a:t> </a:t>
            </a:r>
            <a:r>
              <a:rPr lang="en-US" altLang="zh-TW" sz="2800" dirty="0"/>
              <a:t>(</a:t>
            </a:r>
            <a:r>
              <a:rPr lang="en-US" altLang="zh-TW" sz="2800" dirty="0" err="1"/>
              <a:t>Haar</a:t>
            </a:r>
            <a:r>
              <a:rPr lang="en-US" altLang="zh-TW" sz="2800" dirty="0"/>
              <a:t>-Like Feature)</a:t>
            </a:r>
          </a:p>
          <a:p>
            <a:r>
              <a:rPr lang="zh-TW" altLang="en-US" sz="2800" dirty="0"/>
              <a:t>人臉分成許多方形小特徵、白色代表</a:t>
            </a:r>
            <a:r>
              <a:rPr lang="en-US" altLang="zh-TW" sz="2800" dirty="0"/>
              <a:t>+1</a:t>
            </a:r>
            <a:r>
              <a:rPr lang="zh-TW" altLang="en-US" sz="2800" dirty="0"/>
              <a:t>、灰色代表</a:t>
            </a:r>
            <a:r>
              <a:rPr lang="en-US" altLang="zh-TW" sz="2800" dirty="0"/>
              <a:t>-1</a:t>
            </a:r>
            <a:endParaRPr lang="zh-TW" altLang="en-US" sz="28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4C11010-BE1E-49D2-8F6D-D38A77B32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91" y="4899848"/>
            <a:ext cx="4727823" cy="138574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AE0B390C-BBF0-4568-896A-0BBEDC0245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59"/>
          <a:stretch/>
        </p:blipFill>
        <p:spPr>
          <a:xfrm>
            <a:off x="4957461" y="3205112"/>
            <a:ext cx="3626177" cy="308738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4CD4C25-3570-4536-B388-7FCBEDB8A1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19"/>
          <a:stretch/>
        </p:blipFill>
        <p:spPr>
          <a:xfrm>
            <a:off x="8682085" y="3205113"/>
            <a:ext cx="3378724" cy="308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33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8AEF87-BACA-40BD-9B0E-B8D6CAA90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444" y="1967026"/>
            <a:ext cx="10515600" cy="4791991"/>
          </a:xfrm>
        </p:spPr>
        <p:txBody>
          <a:bodyPr>
            <a:normAutofit/>
          </a:bodyPr>
          <a:lstStyle/>
          <a:p>
            <a:r>
              <a:rPr lang="en-US" altLang="zh-TW" sz="2400" dirty="0" err="1"/>
              <a:t>Keras</a:t>
            </a:r>
            <a:r>
              <a:rPr lang="zh-TW" altLang="en-US" sz="2400" dirty="0"/>
              <a:t> </a:t>
            </a:r>
            <a:r>
              <a:rPr lang="en-US" altLang="zh-TW" sz="2400" dirty="0" err="1"/>
              <a:t>Tensorflow</a:t>
            </a:r>
            <a:r>
              <a:rPr lang="zh-TW" altLang="en-US" sz="2400" dirty="0"/>
              <a:t>開發</a:t>
            </a:r>
            <a:r>
              <a:rPr lang="en-US" altLang="zh-TW" sz="2400" dirty="0"/>
              <a:t>CNN</a:t>
            </a:r>
            <a:r>
              <a:rPr lang="zh-TW" altLang="en-US" sz="2400" dirty="0"/>
              <a:t>架構、</a:t>
            </a:r>
            <a:r>
              <a:rPr lang="en-US" altLang="zh-TW" sz="2400" dirty="0"/>
              <a:t>SK-Learn</a:t>
            </a:r>
            <a:r>
              <a:rPr lang="zh-TW" altLang="en-US" sz="2400" dirty="0"/>
              <a:t>訓練模型</a:t>
            </a:r>
            <a:endParaRPr lang="en-US" altLang="zh-TW" sz="2400" dirty="0"/>
          </a:p>
          <a:p>
            <a:r>
              <a:rPr lang="en-US" altLang="zh-TW" sz="2400" dirty="0"/>
              <a:t>from </a:t>
            </a:r>
            <a:r>
              <a:rPr lang="en-US" altLang="zh-TW" sz="2400" dirty="0" err="1"/>
              <a:t>sklearn.model_selection</a:t>
            </a:r>
            <a:r>
              <a:rPr lang="en-US" altLang="zh-TW" sz="2400" dirty="0"/>
              <a:t> import </a:t>
            </a:r>
            <a:r>
              <a:rPr lang="en-US" altLang="zh-TW" sz="2400" dirty="0" err="1"/>
              <a:t>train_test_split</a:t>
            </a:r>
            <a:endParaRPr lang="en-US" altLang="zh-TW" sz="2400" dirty="0"/>
          </a:p>
          <a:p>
            <a:r>
              <a:rPr lang="en-US" altLang="zh-TW" sz="2400" dirty="0"/>
              <a:t>from </a:t>
            </a:r>
            <a:r>
              <a:rPr lang="en-US" altLang="zh-TW" sz="2400" dirty="0" err="1"/>
              <a:t>keras.models</a:t>
            </a:r>
            <a:r>
              <a:rPr lang="en-US" altLang="zh-TW" sz="2400" dirty="0"/>
              <a:t> import Sequential</a:t>
            </a:r>
          </a:p>
          <a:p>
            <a:r>
              <a:rPr lang="en-US" altLang="zh-TW" sz="2400" dirty="0"/>
              <a:t>from </a:t>
            </a:r>
            <a:r>
              <a:rPr lang="en-US" altLang="zh-TW" sz="2400" dirty="0" err="1"/>
              <a:t>keras.layers</a:t>
            </a:r>
            <a:r>
              <a:rPr lang="en-US" altLang="zh-TW" sz="2400" dirty="0"/>
              <a:t> import Dense, Dropout, Activation, Flatten</a:t>
            </a:r>
          </a:p>
          <a:p>
            <a:r>
              <a:rPr lang="en-US" altLang="zh-TW" sz="2400" dirty="0"/>
              <a:t>from </a:t>
            </a:r>
            <a:r>
              <a:rPr lang="en-US" altLang="zh-TW" sz="2400" dirty="0" err="1"/>
              <a:t>keras.layers</a:t>
            </a:r>
            <a:r>
              <a:rPr lang="en-US" altLang="zh-TW" sz="2400" dirty="0"/>
              <a:t> import Convolution2D, MaxPooling2D</a:t>
            </a:r>
          </a:p>
          <a:p>
            <a:r>
              <a:rPr lang="en-US" altLang="zh-TW" sz="2400" dirty="0"/>
              <a:t>from </a:t>
            </a:r>
            <a:r>
              <a:rPr lang="en-US" altLang="zh-TW" sz="2400" dirty="0" err="1"/>
              <a:t>keras.optimizers</a:t>
            </a:r>
            <a:r>
              <a:rPr lang="en-US" altLang="zh-TW" sz="2400" dirty="0"/>
              <a:t> import SGD</a:t>
            </a:r>
          </a:p>
          <a:p>
            <a:r>
              <a:rPr lang="en-US" altLang="zh-TW" sz="2400" dirty="0"/>
              <a:t>from </a:t>
            </a:r>
            <a:r>
              <a:rPr lang="en-US" altLang="zh-TW" sz="2400" dirty="0" err="1"/>
              <a:t>keras.utils</a:t>
            </a:r>
            <a:r>
              <a:rPr lang="en-US" altLang="zh-TW" sz="2400" dirty="0"/>
              <a:t> import </a:t>
            </a:r>
            <a:r>
              <a:rPr lang="en-US" altLang="zh-TW" sz="2400" dirty="0" err="1"/>
              <a:t>np_utils</a:t>
            </a:r>
            <a:endParaRPr lang="en-US" altLang="zh-TW" sz="2400" dirty="0"/>
          </a:p>
          <a:p>
            <a:r>
              <a:rPr lang="en-US" altLang="zh-TW" sz="2400" dirty="0"/>
              <a:t>from </a:t>
            </a:r>
            <a:r>
              <a:rPr lang="en-US" altLang="zh-TW" sz="2400" dirty="0" err="1"/>
              <a:t>keras.models</a:t>
            </a:r>
            <a:r>
              <a:rPr lang="en-US" altLang="zh-TW" sz="2400" dirty="0"/>
              <a:t> import </a:t>
            </a:r>
            <a:r>
              <a:rPr lang="en-US" altLang="zh-TW" sz="2400" dirty="0" err="1"/>
              <a:t>load_model</a:t>
            </a:r>
            <a:endParaRPr lang="en-US" altLang="zh-TW" sz="2400" dirty="0"/>
          </a:p>
          <a:p>
            <a:endParaRPr lang="zh-TW" altLang="en-US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2F11A593-2418-4B81-830B-8C291B80A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9" y="21681"/>
            <a:ext cx="6576139" cy="1450757"/>
          </a:xfrm>
        </p:spPr>
        <p:txBody>
          <a:bodyPr/>
          <a:lstStyle/>
          <a:p>
            <a:r>
              <a:rPr lang="zh-TW" altLang="en-US" dirty="0"/>
              <a:t>人臉辨識</a:t>
            </a:r>
            <a:r>
              <a:rPr lang="en-US" altLang="zh-TW" dirty="0"/>
              <a:t>-</a:t>
            </a:r>
            <a:r>
              <a:rPr lang="zh-TW" altLang="en-US" dirty="0"/>
              <a:t>函式庫</a:t>
            </a:r>
          </a:p>
        </p:txBody>
      </p:sp>
    </p:spTree>
    <p:extLst>
      <p:ext uri="{BB962C8B-B14F-4D97-AF65-F5344CB8AC3E}">
        <p14:creationId xmlns:p14="http://schemas.microsoft.com/office/powerpoint/2010/main" val="2091804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2F11A593-2418-4B81-830B-8C291B80A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9" y="21681"/>
            <a:ext cx="7608216" cy="1450757"/>
          </a:xfrm>
        </p:spPr>
        <p:txBody>
          <a:bodyPr/>
          <a:lstStyle/>
          <a:p>
            <a:r>
              <a:rPr lang="zh-TW" altLang="en-US" dirty="0"/>
              <a:t>人臉辨識</a:t>
            </a:r>
            <a:r>
              <a:rPr lang="en-US" altLang="zh-TW" dirty="0"/>
              <a:t>-</a:t>
            </a:r>
            <a:r>
              <a:rPr lang="zh-TW" altLang="en-US" dirty="0"/>
              <a:t>函式庫安裝方法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288A542E-56B1-4F41-9CDC-6FF75987CD3F}"/>
              </a:ext>
            </a:extLst>
          </p:cNvPr>
          <p:cNvSpPr txBox="1">
            <a:spLocks/>
          </p:cNvSpPr>
          <p:nvPr/>
        </p:nvSpPr>
        <p:spPr>
          <a:xfrm>
            <a:off x="1066800" y="19981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 err="1"/>
              <a:t>sudo</a:t>
            </a:r>
            <a:r>
              <a:rPr lang="en-US" altLang="zh-TW" dirty="0"/>
              <a:t> apt-get install python-</a:t>
            </a:r>
            <a:r>
              <a:rPr lang="en-US" altLang="zh-TW" dirty="0" err="1"/>
              <a:t>opencv</a:t>
            </a:r>
            <a:endParaRPr lang="en-US" altLang="zh-TW" dirty="0"/>
          </a:p>
          <a:p>
            <a:r>
              <a:rPr lang="en-US" altLang="zh-TW" dirty="0" err="1"/>
              <a:t>sudo</a:t>
            </a:r>
            <a:r>
              <a:rPr lang="en-US" altLang="zh-TW" dirty="0"/>
              <a:t> apt-get install python-</a:t>
            </a:r>
            <a:r>
              <a:rPr lang="en-US" altLang="zh-TW" dirty="0" err="1"/>
              <a:t>scipy</a:t>
            </a:r>
            <a:endParaRPr lang="en-US" altLang="zh-TW" dirty="0"/>
          </a:p>
          <a:p>
            <a:r>
              <a:rPr lang="en-US" altLang="zh-TW" dirty="0"/>
              <a:t>pip install </a:t>
            </a:r>
            <a:r>
              <a:rPr lang="en-US" altLang="zh-TW" dirty="0" err="1"/>
              <a:t>numpy</a:t>
            </a:r>
            <a:r>
              <a:rPr lang="en-US" altLang="zh-TW" dirty="0"/>
              <a:t> –user</a:t>
            </a:r>
          </a:p>
          <a:p>
            <a:r>
              <a:rPr lang="en-US" altLang="zh-TW" dirty="0"/>
              <a:t>pip install --user --upgrade </a:t>
            </a:r>
            <a:r>
              <a:rPr lang="en-US" altLang="zh-TW" dirty="0" err="1"/>
              <a:t>tensorflow</a:t>
            </a:r>
            <a:endParaRPr lang="en-US" altLang="zh-TW" dirty="0"/>
          </a:p>
          <a:p>
            <a:r>
              <a:rPr lang="en-US" altLang="zh-TW" dirty="0"/>
              <a:t>pip install --user --upgrade </a:t>
            </a:r>
            <a:r>
              <a:rPr lang="en-US" altLang="zh-TW" dirty="0" err="1"/>
              <a:t>keras</a:t>
            </a:r>
            <a:endParaRPr lang="en-US" altLang="zh-TW" dirty="0"/>
          </a:p>
          <a:p>
            <a:r>
              <a:rPr lang="en-US" altLang="zh-TW" dirty="0"/>
              <a:t>pip install --user –install-option="--prefix=" -U </a:t>
            </a:r>
            <a:r>
              <a:rPr lang="en-US" altLang="zh-TW" dirty="0" err="1"/>
              <a:t>scikit</a:t>
            </a:r>
            <a:r>
              <a:rPr lang="en-US" altLang="zh-TW" dirty="0"/>
              <a:t>-learn</a:t>
            </a:r>
          </a:p>
        </p:txBody>
      </p:sp>
    </p:spTree>
    <p:extLst>
      <p:ext uri="{BB962C8B-B14F-4D97-AF65-F5344CB8AC3E}">
        <p14:creationId xmlns:p14="http://schemas.microsoft.com/office/powerpoint/2010/main" val="3873233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A11A4F-9A0D-408C-AB64-4DD20D7B3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3297" y="1938747"/>
            <a:ext cx="8079557" cy="435133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800" dirty="0"/>
              <a:t>CNN</a:t>
            </a:r>
            <a:r>
              <a:rPr lang="zh-TW" altLang="en-US" sz="2800" dirty="0"/>
              <a:t>架構</a:t>
            </a:r>
            <a:r>
              <a:rPr lang="en-US" altLang="zh-TW" sz="2800" dirty="0"/>
              <a:t>(</a:t>
            </a:r>
            <a:r>
              <a:rPr lang="en-US" altLang="zh-TW" sz="2800" dirty="0" err="1"/>
              <a:t>AlexNet</a:t>
            </a:r>
            <a:r>
              <a:rPr lang="en-US" altLang="zh-TW" sz="28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卷積層</a:t>
            </a:r>
            <a:r>
              <a:rPr lang="en-US" altLang="zh-TW" sz="2800" dirty="0"/>
              <a:t>Convolution Layer</a:t>
            </a:r>
            <a:r>
              <a:rPr lang="zh-TW" altLang="en-US" sz="2800" dirty="0"/>
              <a:t> </a:t>
            </a:r>
            <a:r>
              <a:rPr lang="en-US" altLang="zh-TW" sz="2800" dirty="0"/>
              <a:t>(</a:t>
            </a:r>
            <a:r>
              <a:rPr lang="zh-TW" altLang="en-US" sz="2800" dirty="0"/>
              <a:t>抓取特徵</a:t>
            </a:r>
            <a:r>
              <a:rPr lang="en-US" altLang="zh-TW" sz="28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池化層</a:t>
            </a:r>
            <a:r>
              <a:rPr lang="en-US" altLang="zh-TW" sz="2800" dirty="0"/>
              <a:t>Pooling Layer (</a:t>
            </a:r>
            <a:r>
              <a:rPr lang="zh-TW" altLang="en-US" sz="2800" dirty="0"/>
              <a:t>讓特徵更明顯、減少參數</a:t>
            </a:r>
            <a:r>
              <a:rPr lang="en-US" altLang="zh-TW" sz="28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扁平層</a:t>
            </a:r>
            <a:r>
              <a:rPr lang="en-US" altLang="zh-TW" sz="2800" dirty="0"/>
              <a:t>Flatten</a:t>
            </a:r>
            <a:r>
              <a:rPr lang="zh-TW" altLang="en-US" sz="2800" dirty="0"/>
              <a:t> </a:t>
            </a:r>
            <a:r>
              <a:rPr lang="en-US" altLang="zh-TW" sz="2800" dirty="0"/>
              <a:t>(</a:t>
            </a:r>
            <a:r>
              <a:rPr lang="zh-TW" altLang="en-US" sz="2800" dirty="0"/>
              <a:t>資料轉為一維 連到全連接層</a:t>
            </a:r>
            <a:r>
              <a:rPr lang="en-US" altLang="zh-TW" sz="2800" dirty="0"/>
              <a:t>Dense)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加入</a:t>
            </a:r>
            <a:r>
              <a:rPr lang="en-US" altLang="zh-TW" sz="2800" dirty="0"/>
              <a:t>Dropout Layer</a:t>
            </a:r>
            <a:r>
              <a:rPr lang="zh-TW" altLang="en-US" sz="2800" dirty="0"/>
              <a:t>降低過擬合 </a:t>
            </a:r>
            <a:r>
              <a:rPr lang="en-US" altLang="zh-TW" sz="2800" dirty="0"/>
              <a:t>(</a:t>
            </a:r>
            <a:r>
              <a:rPr lang="zh-TW" altLang="en-US" sz="2800" dirty="0"/>
              <a:t>隨機丟掉某些參數</a:t>
            </a:r>
            <a:r>
              <a:rPr lang="en-US" altLang="zh-TW" sz="28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分類層</a:t>
            </a:r>
            <a:r>
              <a:rPr lang="en-US" altLang="zh-TW" sz="2800" dirty="0" err="1"/>
              <a:t>Softmax</a:t>
            </a:r>
            <a:r>
              <a:rPr lang="zh-TW" altLang="en-US" sz="2800" dirty="0"/>
              <a:t> </a:t>
            </a:r>
            <a:r>
              <a:rPr lang="en-US" altLang="zh-TW" sz="2800" dirty="0"/>
              <a:t>(</a:t>
            </a:r>
            <a:r>
              <a:rPr lang="zh-TW" altLang="en-US" sz="2800" dirty="0"/>
              <a:t>歸一化指數函式</a:t>
            </a:r>
            <a:r>
              <a:rPr lang="en-US" altLang="zh-TW" sz="28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得到該神經元在某一層所佔的比例</a:t>
            </a:r>
            <a:r>
              <a:rPr lang="en-US" altLang="zh-TW" sz="2800" dirty="0"/>
              <a:t>(</a:t>
            </a:r>
            <a:r>
              <a:rPr lang="zh-TW" altLang="en-US" sz="2800" dirty="0"/>
              <a:t>機率</a:t>
            </a:r>
            <a:r>
              <a:rPr lang="en-US" altLang="zh-TW" sz="2800" dirty="0"/>
              <a:t>)</a:t>
            </a: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421CC3A-B7EA-454E-A791-B0B89318A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41840" y="2228601"/>
            <a:ext cx="5958635" cy="2030426"/>
          </a:xfrm>
          <a:prstGeom prst="rect">
            <a:avLst/>
          </a:prstGeo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C6276EAA-4799-4601-A3CA-8A0772C2D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9" y="21681"/>
            <a:ext cx="6576139" cy="1450757"/>
          </a:xfrm>
        </p:spPr>
        <p:txBody>
          <a:bodyPr/>
          <a:lstStyle/>
          <a:p>
            <a:r>
              <a:rPr lang="zh-TW" altLang="en-US" dirty="0"/>
              <a:t>人臉辨識</a:t>
            </a:r>
            <a:r>
              <a:rPr lang="en-US" altLang="zh-TW" dirty="0"/>
              <a:t>-CNN</a:t>
            </a:r>
            <a:r>
              <a:rPr lang="zh-TW" altLang="en-US" dirty="0"/>
              <a:t>架構</a:t>
            </a:r>
          </a:p>
        </p:txBody>
      </p:sp>
    </p:spTree>
    <p:extLst>
      <p:ext uri="{BB962C8B-B14F-4D97-AF65-F5344CB8AC3E}">
        <p14:creationId xmlns:p14="http://schemas.microsoft.com/office/powerpoint/2010/main" val="3640448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5F63843-A777-4FB5-AECB-138D74E14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488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照片分類放不同資料夾 </a:t>
            </a:r>
            <a:r>
              <a:rPr lang="en-US" altLang="zh-TW" sz="2800" dirty="0"/>
              <a:t>(Labeling)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隨機梯度下降法</a:t>
            </a:r>
            <a:r>
              <a:rPr lang="en-US" altLang="zh-TW" sz="2800" dirty="0"/>
              <a:t>SGD</a:t>
            </a:r>
            <a:r>
              <a:rPr lang="zh-TW" altLang="en-US" sz="2800" dirty="0"/>
              <a:t>優化器更新權重</a:t>
            </a:r>
            <a:endParaRPr lang="en-US" altLang="zh-TW" sz="28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訓練完成後得到</a:t>
            </a:r>
            <a:r>
              <a:rPr lang="en-US" altLang="zh-TW" sz="2800" dirty="0"/>
              <a:t>CNN</a:t>
            </a:r>
            <a:r>
              <a:rPr lang="zh-TW" altLang="en-US" sz="2800" dirty="0"/>
              <a:t>模型</a:t>
            </a:r>
            <a:r>
              <a:rPr lang="en-US" altLang="zh-TW" sz="2800" dirty="0"/>
              <a:t>(model.h5)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測試模型</a:t>
            </a:r>
            <a:r>
              <a:rPr lang="en-US" altLang="zh-TW" sz="2800" dirty="0"/>
              <a:t>:</a:t>
            </a:r>
          </a:p>
          <a:p>
            <a:pPr marL="806958" lvl="1" indent="-514350">
              <a:buFont typeface="+mj-lt"/>
              <a:buAutoNum type="arabicParenR"/>
            </a:pPr>
            <a:r>
              <a:rPr lang="zh-TW" altLang="en-US" sz="2600" dirty="0"/>
              <a:t>鏡頭取得人臉照片</a:t>
            </a:r>
            <a:endParaRPr lang="en-US" altLang="zh-TW" sz="2600" dirty="0"/>
          </a:p>
          <a:p>
            <a:pPr marL="806958" lvl="1" indent="-514350">
              <a:buFont typeface="+mj-lt"/>
              <a:buAutoNum type="arabicParenR"/>
            </a:pPr>
            <a:r>
              <a:rPr lang="zh-TW" altLang="en-US" sz="2800" dirty="0"/>
              <a:t>丟入訓練好的</a:t>
            </a:r>
            <a:r>
              <a:rPr lang="en-US" altLang="zh-TW" sz="2800" dirty="0"/>
              <a:t>CNN</a:t>
            </a:r>
            <a:r>
              <a:rPr lang="zh-TW" altLang="en-US" sz="2800" dirty="0"/>
              <a:t>模型中</a:t>
            </a:r>
            <a:endParaRPr lang="en-US" altLang="zh-TW" sz="2800" dirty="0"/>
          </a:p>
          <a:p>
            <a:pPr marL="806958" lvl="1" indent="-514350">
              <a:buFont typeface="+mj-lt"/>
              <a:buAutoNum type="arabicParenR"/>
            </a:pPr>
            <a:r>
              <a:rPr lang="zh-TW" altLang="en-US" sz="2800" dirty="0"/>
              <a:t>取得預測的機率和分類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595613D-8912-4952-B533-9C80672E2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38"/>
          <a:stretch/>
        </p:blipFill>
        <p:spPr>
          <a:xfrm>
            <a:off x="7277492" y="1804048"/>
            <a:ext cx="4562574" cy="3343740"/>
          </a:xfrm>
          <a:prstGeom prst="rect">
            <a:avLst/>
          </a:prstGeom>
        </p:spPr>
      </p:pic>
      <p:sp>
        <p:nvSpPr>
          <p:cNvPr id="8" name="標題 1">
            <a:extLst>
              <a:ext uri="{FF2B5EF4-FFF2-40B4-BE49-F238E27FC236}">
                <a16:creationId xmlns:a16="http://schemas.microsoft.com/office/drawing/2014/main" id="{FCB89A97-3230-4DF4-B1D9-3A962A0FC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9" y="21681"/>
            <a:ext cx="6576139" cy="1450757"/>
          </a:xfrm>
        </p:spPr>
        <p:txBody>
          <a:bodyPr/>
          <a:lstStyle/>
          <a:p>
            <a:r>
              <a:rPr lang="zh-TW" altLang="en-US" dirty="0"/>
              <a:t>人臉辨識</a:t>
            </a:r>
            <a:r>
              <a:rPr lang="en-US" altLang="zh-TW" dirty="0"/>
              <a:t>-CNN</a:t>
            </a:r>
            <a:r>
              <a:rPr lang="zh-TW" altLang="en-US" dirty="0"/>
              <a:t>架構</a:t>
            </a:r>
          </a:p>
        </p:txBody>
      </p:sp>
    </p:spTree>
    <p:extLst>
      <p:ext uri="{BB962C8B-B14F-4D97-AF65-F5344CB8AC3E}">
        <p14:creationId xmlns:p14="http://schemas.microsoft.com/office/powerpoint/2010/main" val="4181217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06864FB3-357C-4F9F-8AC4-CB7449A5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9" y="21681"/>
            <a:ext cx="6576139" cy="1450757"/>
          </a:xfrm>
        </p:spPr>
        <p:txBody>
          <a:bodyPr/>
          <a:lstStyle/>
          <a:p>
            <a:r>
              <a:rPr lang="zh-TW" altLang="en-US" dirty="0"/>
              <a:t>功能展示</a:t>
            </a:r>
            <a:r>
              <a:rPr lang="en-US" altLang="zh-TW" dirty="0"/>
              <a:t> final –h (CLI)</a:t>
            </a:r>
            <a:endParaRPr lang="zh-TW" altLang="en-US" dirty="0"/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243E086C-1989-430C-A1CF-817B47BC48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47" t="16632" r="14853" b="57763"/>
          <a:stretch/>
        </p:blipFill>
        <p:spPr>
          <a:xfrm>
            <a:off x="989029" y="1800519"/>
            <a:ext cx="10215656" cy="433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1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06864FB3-357C-4F9F-8AC4-CB7449A5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29" y="21681"/>
            <a:ext cx="9804662" cy="1450757"/>
          </a:xfrm>
        </p:spPr>
        <p:txBody>
          <a:bodyPr/>
          <a:lstStyle/>
          <a:p>
            <a:r>
              <a:rPr lang="zh-TW" altLang="en-US" dirty="0"/>
              <a:t>功能展示</a:t>
            </a:r>
            <a:r>
              <a:rPr lang="en-US" altLang="zh-TW" dirty="0"/>
              <a:t> final 250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Take 250 picture 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3EDDCC9-0C6A-4528-8A87-C4CA25B874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9" t="2447" r="11443" b="38859"/>
          <a:stretch/>
        </p:blipFill>
        <p:spPr>
          <a:xfrm>
            <a:off x="910865" y="2026762"/>
            <a:ext cx="10370270" cy="402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14168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224</TotalTime>
  <Words>522</Words>
  <Application>Microsoft Office PowerPoint</Application>
  <PresentationFormat>寬螢幕</PresentationFormat>
  <Paragraphs>66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0" baseType="lpstr">
      <vt:lpstr>新細明體</vt:lpstr>
      <vt:lpstr>Calibri</vt:lpstr>
      <vt:lpstr>Calibri Light</vt:lpstr>
      <vt:lpstr>回顧</vt:lpstr>
      <vt:lpstr>智慧整合感控系統概論 期末專題</vt:lpstr>
      <vt:lpstr>系統架構</vt:lpstr>
      <vt:lpstr>人臉偵測- Viola-Jones演算法</vt:lpstr>
      <vt:lpstr>人臉辨識-函式庫</vt:lpstr>
      <vt:lpstr>人臉辨識-函式庫安裝方法</vt:lpstr>
      <vt:lpstr>人臉辨識-CNN架構</vt:lpstr>
      <vt:lpstr>人臉辨識-CNN架構</vt:lpstr>
      <vt:lpstr>功能展示 final –h (CLI)</vt:lpstr>
      <vt:lpstr>功能展示 final 250 : Take 250 picture </vt:lpstr>
      <vt:lpstr>功能展示 final 1 : Train the model</vt:lpstr>
      <vt:lpstr>功能展示 final 0 : Run Face Recognition</vt:lpstr>
      <vt:lpstr>功能展示-CNN模型訓練</vt:lpstr>
      <vt:lpstr>功能展示 -CNN模型訓練</vt:lpstr>
      <vt:lpstr>功能展示 -執行結果</vt:lpstr>
      <vt:lpstr>功能展示 -執行結果</vt:lpstr>
      <vt:lpstr>參考資料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ASUS</dc:creator>
  <cp:lastModifiedBy>ASUS</cp:lastModifiedBy>
  <cp:revision>63</cp:revision>
  <dcterms:created xsi:type="dcterms:W3CDTF">2020-11-18T14:24:37Z</dcterms:created>
  <dcterms:modified xsi:type="dcterms:W3CDTF">2021-01-04T11:09:03Z</dcterms:modified>
</cp:coreProperties>
</file>

<file path=docProps/thumbnail.jpeg>
</file>